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transactional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10854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Loyalty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loyalty programs to move Returning customers to the Loyal segment.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327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Promote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exclusive benefits to increase the 27% subscription rate.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990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Campaigns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marketing on high-revenue age groups (Young Adult) and Express Shipping users.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(Gloves, Sandals) in marketing materials.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29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Scope: Data &amp; Objectives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6119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Analyzed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Location)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9661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(Category, Amount, Season, Color)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1771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Previous Purchases, Review)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3881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247781"/>
            <a:ext cx="5368647" cy="481846"/>
          </a:xfrm>
          <a:prstGeom prst="roundRect">
            <a:avLst>
              <a:gd name="adj" fmla="val 9886"/>
            </a:avLst>
          </a:prstGeom>
          <a:solidFill>
            <a:srgbClr val="F3E4BF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83" y="2412206"/>
            <a:ext cx="141684" cy="11334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65215" y="2389465"/>
            <a:ext cx="48869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 were imputed using the median.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6049804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49804" y="1346359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353419" y="18622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Rows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049804" y="2152769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Purchases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10216277" y="1346359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2900" dirty="0"/>
          </a:p>
        </p:txBody>
      </p:sp>
      <p:sp>
        <p:nvSpPr>
          <p:cNvPr id="16" name="Text 13"/>
          <p:cNvSpPr/>
          <p:nvPr/>
        </p:nvSpPr>
        <p:spPr>
          <a:xfrm>
            <a:off x="11519892" y="18622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216277" y="2152769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Points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8133040" y="2617708"/>
            <a:ext cx="402478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2900" dirty="0"/>
          </a:p>
        </p:txBody>
      </p:sp>
      <p:sp>
        <p:nvSpPr>
          <p:cNvPr id="19" name="Text 16"/>
          <p:cNvSpPr/>
          <p:nvPr/>
        </p:nvSpPr>
        <p:spPr>
          <a:xfrm>
            <a:off x="9436656" y="31336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Spend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8133040" y="3424118"/>
            <a:ext cx="40247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Amount</a:t>
            </a:r>
            <a:endParaRPr lang="en-US" sz="8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04" y="3733086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672"/>
            <a:ext cx="12404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50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Preparing and cleaning the dataset for robust analysis.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3132"/>
            <a:ext cx="6407944" cy="1738432"/>
          </a:xfrm>
          <a:prstGeom prst="roundRect">
            <a:avLst>
              <a:gd name="adj" fmla="val 841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53132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0426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0845"/>
            <a:ext cx="5801916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 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checked structure/summary statistics.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53132"/>
            <a:ext cx="6408063" cy="1738432"/>
          </a:xfrm>
          <a:prstGeom prst="roundRect">
            <a:avLst>
              <a:gd name="adj" fmla="val 841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53132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10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90084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 (median per category) and standardized column names to snake case.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8432"/>
          </a:xfrm>
          <a:prstGeom prst="roundRect">
            <a:avLst>
              <a:gd name="adj" fmla="val 841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8432"/>
          </a:xfrm>
          <a:prstGeom prst="roundRect">
            <a:avLst>
              <a:gd name="adj" fmla="val 841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73843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DataFrame into PostgreSQL for SQL-based business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498788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Breakdown by Gender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significantly higher total revenue.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911" y="340162"/>
            <a:ext cx="8038148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and Customer Segmentation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2911" y="1035963"/>
            <a:ext cx="238470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32911" y="1391602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1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2911" y="1632704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2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(3.84)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2911" y="1873806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3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 (3.82)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2911" y="2114907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4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(3.80)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2911" y="2356009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5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 (3.78)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32911" y="2677597"/>
            <a:ext cx="191547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432911" y="3033236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Loyal: 3,116 Customers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32911" y="3274338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Returning: 701 Customers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432911" y="3515439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New: 83 Customers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473672" y="1035963"/>
            <a:ext cx="272379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473672" y="1406962"/>
            <a:ext cx="6731437" cy="1461135"/>
          </a:xfrm>
          <a:prstGeom prst="roundRect">
            <a:avLst>
              <a:gd name="adj" fmla="val 35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81292" y="1414582"/>
            <a:ext cx="6716197" cy="3614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605117" y="1496378"/>
            <a:ext cx="176355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9623703" y="1496378"/>
            <a:ext cx="445008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Jewelry, Sunglasses, Belt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7481292" y="1776055"/>
            <a:ext cx="6716197" cy="3614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605117" y="1857851"/>
            <a:ext cx="176355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9623703" y="1857851"/>
            <a:ext cx="445008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Blouse, Pants, Shirt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7481292" y="2137529"/>
            <a:ext cx="6716197" cy="3614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605117" y="2219325"/>
            <a:ext cx="176355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9623703" y="2219325"/>
            <a:ext cx="445008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Sandals, Shoes, Sneakers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7481292" y="2499003"/>
            <a:ext cx="6716197" cy="3614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605117" y="2580799"/>
            <a:ext cx="1763554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9623703" y="2580799"/>
            <a:ext cx="4450080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Jacket, Coat</a:t>
            </a:r>
            <a:endParaRPr lang="en-US" sz="9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672" y="3007162"/>
            <a:ext cx="6731437" cy="67314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897"/>
            <a:ext cx="9101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and Discount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4304"/>
            <a:ext cx="13042821" cy="2765227"/>
          </a:xfrm>
          <a:prstGeom prst="roundRect">
            <a:avLst>
              <a:gd name="adj" fmla="val 34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11924"/>
            <a:ext cx="4342448" cy="2749987"/>
          </a:xfrm>
          <a:prstGeom prst="roundRect">
            <a:avLst>
              <a:gd name="adj" fmla="val 3464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23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29157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have a higher average spend ($60.48) than Standard ($58.46).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011924"/>
            <a:ext cx="4342567" cy="2749987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011924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3238738"/>
            <a:ext cx="320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4083487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like Hat (50%) and Sneakers (49.66%) show the highest percentage of discounted purchases.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2054" y="4245054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3011924"/>
            <a:ext cx="4342567" cy="2749987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3011924"/>
            <a:ext cx="30480" cy="2749987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3399" y="3238738"/>
            <a:ext cx="35487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4083487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still spent above the average purchase amount.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4245054"/>
            <a:ext cx="283488" cy="28348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93790" y="60246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to balance sales boost from discounts with margin control.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607" y="374452"/>
            <a:ext cx="7889796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 and Age Group Revenue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607" y="1140381"/>
            <a:ext cx="335089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6607" y="1548884"/>
            <a:ext cx="6672501" cy="1204674"/>
          </a:xfrm>
          <a:prstGeom prst="roundRect">
            <a:avLst>
              <a:gd name="adj" fmla="val 4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84227" y="1556504"/>
            <a:ext cx="6657261" cy="396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20554" y="1645801"/>
            <a:ext cx="172116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2621518" y="1645801"/>
            <a:ext cx="20501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Avg. Spend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951452" y="1645801"/>
            <a:ext cx="20539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84227" y="1952982"/>
            <a:ext cx="6657261" cy="396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20554" y="2042279"/>
            <a:ext cx="172116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 (1,053)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2621518" y="2042279"/>
            <a:ext cx="20501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951452" y="2042279"/>
            <a:ext cx="20539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484227" y="2349460"/>
            <a:ext cx="6657261" cy="396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20554" y="2438757"/>
            <a:ext cx="172116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(2,847)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2621518" y="2438757"/>
            <a:ext cx="20501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951452" y="2438757"/>
            <a:ext cx="20539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76607" y="2906673"/>
            <a:ext cx="6672501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have slightly higher average spend, but subscribers are more likely to be repeat buyers (&gt;5 purchases).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488912" y="1140381"/>
            <a:ext cx="240506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88912" y="1531858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7488912" y="1797368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 $59,197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7488912" y="2062877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 $55,978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7488912" y="2328386"/>
            <a:ext cx="667250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 $55,763</a:t>
            </a:r>
            <a:endParaRPr lang="en-US" sz="10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8912" y="2699385"/>
            <a:ext cx="6672501" cy="6672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6780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Visualizing Key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 built in Power BI for visual presentation.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010" y="3609499"/>
            <a:ext cx="4974193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654" y="3609499"/>
            <a:ext cx="3980736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6747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Key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of total customers with active subscriptions.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Majority of customers are not currently subscribed.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Rating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average review rating across all products.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7121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is highest in the Clothing category and the Young Adult age group.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2025-12-24T14:53:37Z</dcterms:created>
  <dcterms:modified xsi:type="dcterms:W3CDTF">2025-12-24T14:53:37Z</dcterms:modified>
</cp:coreProperties>
</file>